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Default Extension="gif" ContentType="image/gif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16.xml" Type="http://schemas.openxmlformats.org/officeDocument/2006/relationships/slide" Id="rId21"/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slides/slide17.xml" Type="http://schemas.openxmlformats.org/officeDocument/2006/relationships/slide" Id="rId22"/><Relationship Target="theme/theme1.xml" Type="http://schemas.openxmlformats.org/officeDocument/2006/relationships/theme" Id="rId1"/><Relationship Target="slides/slide8.xml" Type="http://schemas.openxmlformats.org/officeDocument/2006/relationships/slide" Id="rId13"/><Relationship Target="slides/slide18.xml" Type="http://schemas.openxmlformats.org/officeDocument/2006/relationships/slide" Id="rId23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3" name="Shape 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" name="Shape 34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0" name="Shape 1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6" name="Shape 1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3" name="Shape 1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9" name="Shape 1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6" name="Shape 1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2" name="Shape 1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8" name="Shape 1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4" name="Shape 1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1" name="Shape 1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2" name="Shape 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" name="Shape 4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8" name="Shape 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" name="Shape 4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5" name="Shape 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6" name="Shape 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3" name="Shape 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0" name="Shape 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8" name="Shape 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4" name="Shape 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" type="title">
  <p:cSld name="title">
    <p:spTree>
      <p:nvGrpSpPr>
        <p:cNvPr id="8" name="Shape 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y="751679" x="457200"/>
            <a:ext cy="40124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457200" mar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457200" mar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457200" mar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457200" mar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457200" mar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457200" mar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457200" mar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457200" mar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457200" mar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trike="noStrike" u="none" b="1" cap="none" baseline="0" sz="72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y="4955189" x="457200"/>
            <a:ext cy="1643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304800" mar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48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304800" mar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48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304800" mar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48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304800" mar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48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304800" mar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48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304800" mar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48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304800" mar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48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304800" mar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48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304800" mar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trike="noStrike" u="none" b="0" cap="none" baseline="0" sz="4800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1" name="Shape 11"/>
          <p:cNvCxnSpPr/>
          <p:nvPr/>
        </p:nvCxnSpPr>
        <p:spPr>
          <a:xfrm>
            <a:off y="548639" x="457200"/>
            <a:ext cy="0" cx="8229600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12" name="Shape 12"/>
          <p:cNvCxnSpPr/>
          <p:nvPr/>
        </p:nvCxnSpPr>
        <p:spPr>
          <a:xfrm>
            <a:off y="4844510" x="457200"/>
            <a:ext cy="0" cx="8229600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x" type="tx">
  <p:cSld name="tx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>
              <a:defRPr>
                <a:solidFill>
                  <a:srgbClr val="DA0002"/>
                </a:solidFill>
              </a:defRPr>
            </a:lvl1pPr>
            <a:lvl2pPr rtl="0">
              <a:defRPr>
                <a:solidFill>
                  <a:srgbClr val="DA0002"/>
                </a:solidFill>
              </a:defRPr>
            </a:lvl2pPr>
            <a:lvl3pPr rtl="0">
              <a:defRPr>
                <a:solidFill>
                  <a:srgbClr val="DA0002"/>
                </a:solidFill>
              </a:defRPr>
            </a:lvl3pPr>
            <a:lvl4pPr rtl="0">
              <a:defRPr>
                <a:solidFill>
                  <a:srgbClr val="DA0002"/>
                </a:solidFill>
              </a:defRPr>
            </a:lvl4pPr>
            <a:lvl5pPr rtl="0">
              <a:defRPr>
                <a:solidFill>
                  <a:srgbClr val="DA0002"/>
                </a:solidFill>
              </a:defRPr>
            </a:lvl5pPr>
            <a:lvl6pPr rtl="0">
              <a:defRPr>
                <a:solidFill>
                  <a:srgbClr val="DA0002"/>
                </a:solidFill>
              </a:defRPr>
            </a:lvl6pPr>
            <a:lvl7pPr rtl="0">
              <a:defRPr>
                <a:solidFill>
                  <a:srgbClr val="DA0002"/>
                </a:solidFill>
              </a:defRPr>
            </a:lvl7pPr>
            <a:lvl8pPr rtl="0">
              <a:defRPr>
                <a:solidFill>
                  <a:srgbClr val="DA0002"/>
                </a:solidFill>
              </a:defRPr>
            </a:lvl8pPr>
            <a:lvl9pPr rtl="0">
              <a:defRPr>
                <a:solidFill>
                  <a:srgbClr val="DA0002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  <p:cxnSp>
        <p:nvCxnSpPr>
          <p:cNvPr id="16" name="Shape 16"/>
          <p:cNvCxnSpPr/>
          <p:nvPr/>
        </p:nvCxnSpPr>
        <p:spPr>
          <a:xfrm>
            <a:off y="1524000" x="457200"/>
            <a:ext cy="0" cx="8229600"/>
          </a:xfrm>
          <a:prstGeom prst="straightConnector1">
            <a:avLst/>
          </a:prstGeom>
          <a:noFill/>
          <a:ln w="50800" cap="flat">
            <a:solidFill>
              <a:srgbClr val="DA0002"/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ColTx" type="twoColTx">
  <p:cSld name="twoColTx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>
              <a:defRPr>
                <a:solidFill>
                  <a:srgbClr val="DA0002"/>
                </a:solidFill>
              </a:defRPr>
            </a:lvl1pPr>
            <a:lvl2pPr rtl="0">
              <a:defRPr>
                <a:solidFill>
                  <a:srgbClr val="DA0002"/>
                </a:solidFill>
              </a:defRPr>
            </a:lvl2pPr>
            <a:lvl3pPr rtl="0">
              <a:defRPr>
                <a:solidFill>
                  <a:srgbClr val="DA0002"/>
                </a:solidFill>
              </a:defRPr>
            </a:lvl3pPr>
            <a:lvl4pPr rtl="0">
              <a:defRPr>
                <a:solidFill>
                  <a:srgbClr val="DA0002"/>
                </a:solidFill>
              </a:defRPr>
            </a:lvl4pPr>
            <a:lvl5pPr rtl="0">
              <a:defRPr>
                <a:solidFill>
                  <a:srgbClr val="DA0002"/>
                </a:solidFill>
              </a:defRPr>
            </a:lvl5pPr>
            <a:lvl6pPr rtl="0">
              <a:defRPr>
                <a:solidFill>
                  <a:srgbClr val="DA0002"/>
                </a:solidFill>
              </a:defRPr>
            </a:lvl6pPr>
            <a:lvl7pPr rtl="0">
              <a:defRPr>
                <a:solidFill>
                  <a:srgbClr val="DA0002"/>
                </a:solidFill>
              </a:defRPr>
            </a:lvl7pPr>
            <a:lvl8pPr rtl="0">
              <a:defRPr>
                <a:solidFill>
                  <a:srgbClr val="DA0002"/>
                </a:solidFill>
              </a:defRPr>
            </a:lvl8pPr>
            <a:lvl9pPr rtl="0">
              <a:defRPr>
                <a:solidFill>
                  <a:srgbClr val="DA0002"/>
                </a:solidFill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y="1600200" x="457200"/>
            <a:ext cy="4967700" cx="3994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  <p:sp>
        <p:nvSpPr>
          <p:cNvPr id="20" name="Shape 20"/>
          <p:cNvSpPr txBox="1"/>
          <p:nvPr>
            <p:ph idx="2" type="body"/>
          </p:nvPr>
        </p:nvSpPr>
        <p:spPr>
          <a:xfrm>
            <a:off y="1600200" x="4692273"/>
            <a:ext cy="4967700" cx="3994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  <p:cxnSp>
        <p:nvCxnSpPr>
          <p:cNvPr id="21" name="Shape 21"/>
          <p:cNvCxnSpPr/>
          <p:nvPr/>
        </p:nvCxnSpPr>
        <p:spPr>
          <a:xfrm>
            <a:off y="1524000" x="457200"/>
            <a:ext cy="0" cx="8229600"/>
          </a:xfrm>
          <a:prstGeom prst="straightConnector1">
            <a:avLst/>
          </a:prstGeom>
          <a:noFill/>
          <a:ln w="50800" cap="flat">
            <a:solidFill>
              <a:srgbClr val="DA0002"/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Only" type="titleOnly">
  <p:cSld name="titleOnly"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>
              <a:defRPr>
                <a:solidFill>
                  <a:schemeClr val="accent1"/>
                </a:solidFill>
              </a:defRPr>
            </a:lvl1pPr>
            <a:lvl2pPr rtl="0">
              <a:defRPr>
                <a:solidFill>
                  <a:schemeClr val="accent1"/>
                </a:solidFill>
              </a:defRPr>
            </a:lvl2pPr>
            <a:lvl3pPr rtl="0">
              <a:defRPr>
                <a:solidFill>
                  <a:schemeClr val="accent1"/>
                </a:solidFill>
              </a:defRPr>
            </a:lvl3pPr>
            <a:lvl4pPr rtl="0">
              <a:defRPr>
                <a:solidFill>
                  <a:schemeClr val="accent1"/>
                </a:solidFill>
              </a:defRPr>
            </a:lvl4pPr>
            <a:lvl5pPr rtl="0">
              <a:defRPr>
                <a:solidFill>
                  <a:schemeClr val="accent1"/>
                </a:solidFill>
              </a:defRPr>
            </a:lvl5pPr>
            <a:lvl6pPr rtl="0">
              <a:defRPr>
                <a:solidFill>
                  <a:schemeClr val="accent1"/>
                </a:solidFill>
              </a:defRPr>
            </a:lvl6pPr>
            <a:lvl7pPr rtl="0">
              <a:defRPr>
                <a:solidFill>
                  <a:schemeClr val="accent1"/>
                </a:solidFill>
              </a:defRPr>
            </a:lvl7pPr>
            <a:lvl8pPr rtl="0">
              <a:defRPr>
                <a:solidFill>
                  <a:schemeClr val="accent1"/>
                </a:solidFill>
              </a:defRPr>
            </a:lvl8pPr>
            <a:lvl9pPr rtl="0">
              <a:defRPr>
                <a:solidFill>
                  <a:schemeClr val="accent1"/>
                </a:solidFill>
              </a:defRPr>
            </a:lvl9pPr>
          </a:lstStyle>
          <a:p/>
        </p:txBody>
      </p:sp>
      <p:cxnSp>
        <p:nvCxnSpPr>
          <p:cNvPr id="24" name="Shape 24"/>
          <p:cNvCxnSpPr/>
          <p:nvPr/>
        </p:nvCxnSpPr>
        <p:spPr>
          <a:xfrm>
            <a:off y="1524000" x="457200"/>
            <a:ext cy="0" cx="8229600"/>
          </a:xfrm>
          <a:prstGeom prst="straightConnector1">
            <a:avLst/>
          </a:prstGeom>
          <a:noFill/>
          <a:ln w="50800" cap="flat">
            <a:solidFill>
              <a:schemeClr val="accent1"/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CAPTION_ONLY">
  <p:cSld name="CAPTION_ONLY">
    <p:spTree>
      <p:nvGrpSpPr>
        <p:cNvPr id="25" name="Shape 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" name="Shape 26"/>
          <p:cNvSpPr txBox="1"/>
          <p:nvPr>
            <p:ph idx="1" type="body"/>
          </p:nvPr>
        </p:nvSpPr>
        <p:spPr>
          <a:xfrm>
            <a:off y="5875078" x="457200"/>
            <a:ext cy="692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algn="ctr" rtl="0" indent="-285750" marL="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27" name="Shape 27"/>
          <p:cNvCxnSpPr/>
          <p:nvPr/>
        </p:nvCxnSpPr>
        <p:spPr>
          <a:xfrm>
            <a:off y="5757014" x="457200"/>
            <a:ext cy="0" cx="8229600"/>
          </a:xfrm>
          <a:prstGeom prst="straightConnector1">
            <a:avLst/>
          </a:prstGeom>
          <a:noFill/>
          <a:ln w="50800" cap="flat">
            <a:solidFill>
              <a:schemeClr val="lt2"/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cxnSp>
        <p:nvCxnSpPr>
          <p:cNvPr id="29" name="Shape 29"/>
          <p:cNvCxnSpPr/>
          <p:nvPr/>
        </p:nvCxnSpPr>
        <p:spPr>
          <a:xfrm>
            <a:off y="150852" x="457200"/>
            <a:ext cy="0" cx="8229600"/>
          </a:xfrm>
          <a:prstGeom prst="straightConnector1">
            <a:avLst/>
          </a:prstGeom>
          <a:noFill/>
          <a:ln w="50800" cap="flat">
            <a:solidFill>
              <a:schemeClr val="lt2"/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2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indent="228600" mar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228600" mar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228600" mar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228600" mar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228600" mar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228600" mar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228600" mar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228600" mar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228600" mar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342900" marL="34290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trike="noStrike" u="none" b="0" cap="none" baseline="0" sz="30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 indent="-285750" marL="74295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trike="noStrike" u="none" b="0" cap="none" baseline="0" sz="2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 indent="-228600" marL="114300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trike="noStrike" u="none" b="0" cap="none" baseline="0" sz="2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 indent="-228600" marL="160020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 indent="-228600" marL="205740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 indent="-228600" marL="251460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 indent="-228600" marL="297180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 indent="-228600" marL="342900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 indent="-228600" marL="388620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trike="noStrike" u="none" b="0" cap="none" baseline="0" sz="18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7" name="Shape 7"/>
          <p:cNvCxnSpPr/>
          <p:nvPr/>
        </p:nvCxnSpPr>
        <p:spPr>
          <a:xfrm>
            <a:off y="6697679" x="457200"/>
            <a:ext cy="0" cx="8229600"/>
          </a:xfrm>
          <a:prstGeom prst="straightConnector1">
            <a:avLst/>
          </a:prstGeom>
          <a:noFill/>
          <a:ln w="50800" cap="flat">
            <a:solidFill>
              <a:schemeClr val="lt2"/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4.jp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04.jp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9.jp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1.jp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jp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3.jpg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6.xml" Type="http://schemas.openxmlformats.org/officeDocument/2006/relationships/slideLayout" Id="rId1"/><Relationship Target="../media/image10.jp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2.jp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jp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6.jp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5.pn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jpg" Type="http://schemas.openxmlformats.org/officeDocument/2006/relationships/image" Id="rId4"/><Relationship Target="../media/image02.jpg" Type="http://schemas.openxmlformats.org/officeDocument/2006/relationships/image" Id="rId3"/><Relationship Target="../media/image07.jpg" Type="http://schemas.openxmlformats.org/officeDocument/2006/relationships/image" Id="rId5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jp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gif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jp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" name="Shape 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" name="Shape 31"/>
          <p:cNvSpPr txBox="1"/>
          <p:nvPr/>
        </p:nvSpPr>
        <p:spPr>
          <a:xfrm>
            <a:off y="653875" x="793226"/>
            <a:ext cy="2136000" cx="78083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b="1" sz="4800" lang="en">
                <a:solidFill>
                  <a:srgbClr val="85200C"/>
                </a:solidFill>
                <a:latin typeface="Georgia"/>
                <a:ea typeface="Georgia"/>
                <a:cs typeface="Georgia"/>
                <a:sym typeface="Georgia"/>
              </a:rPr>
              <a:t>Making </a:t>
            </a:r>
            <a:r>
              <a:rPr b="1" sz="4800" lang="en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Conta</a:t>
            </a:r>
            <a:r>
              <a:rPr b="1" sz="4800" lang="en">
                <a:solidFill>
                  <a:srgbClr val="85200C"/>
                </a:solidFill>
                <a:latin typeface="Georgia"/>
                <a:ea typeface="Georgia"/>
                <a:cs typeface="Georgia"/>
                <a:sym typeface="Georgia"/>
              </a:rPr>
              <a:t>ct:</a:t>
            </a:r>
          </a:p>
          <a:p>
            <a:pPr algn="ctr" rtl="0" lvl="0">
              <a:buNone/>
            </a:pPr>
            <a:r>
              <a:rPr sz="3600" lang="en">
                <a:solidFill>
                  <a:srgbClr val="85200C"/>
                </a:solidFill>
                <a:latin typeface="Georgia"/>
                <a:ea typeface="Georgia"/>
                <a:cs typeface="Georgia"/>
                <a:sym typeface="Georgia"/>
              </a:rPr>
              <a:t>Establishing Connections with Underserved Populations</a:t>
            </a:r>
          </a:p>
        </p:txBody>
      </p:sp>
      <p:sp>
        <p:nvSpPr>
          <p:cNvPr id="32" name="Shape 32"/>
          <p:cNvSpPr txBox="1"/>
          <p:nvPr/>
        </p:nvSpPr>
        <p:spPr>
          <a:xfrm>
            <a:off y="3026025" x="471425"/>
            <a:ext cy="1520700" cx="82493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3000" lang="en">
                <a:solidFill>
                  <a:srgbClr val="7E0F23"/>
                </a:solidFill>
                <a:latin typeface="Georgia"/>
                <a:ea typeface="Georgia"/>
                <a:cs typeface="Georgia"/>
                <a:sym typeface="Georgia"/>
              </a:rPr>
              <a:t>Presentation by: </a:t>
            </a:r>
          </a:p>
          <a:p>
            <a:r>
              <a:t/>
            </a:r>
          </a:p>
          <a:p>
            <a:pPr rtl="0" lvl="0" indent="457200">
              <a:buNone/>
            </a:pPr>
            <a:r>
              <a:rPr sz="3000" lang="en">
                <a:solidFill>
                  <a:srgbClr val="7E0F23"/>
                </a:solidFill>
                <a:latin typeface="Georgia"/>
                <a:ea typeface="Georgia"/>
                <a:cs typeface="Georgia"/>
                <a:sym typeface="Georgia"/>
              </a:rPr>
              <a:t>Connie Ronald and Jennifer Thum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y="186035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ctr">
              <a:buNone/>
            </a:pPr>
            <a:r>
              <a:rPr b="0" lang="en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Amish School</a:t>
            </a:r>
          </a:p>
        </p:txBody>
      </p:sp>
      <p:sp>
        <p:nvSpPr>
          <p:cNvPr id="99" name="Shape 99"/>
          <p:cNvSpPr/>
          <p:nvPr/>
        </p:nvSpPr>
        <p:spPr>
          <a:xfrm>
            <a:off y="1405061" x="1078044"/>
            <a:ext cy="4744084" cx="713735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4" name="Shape 104"/>
          <p:cNvSpPr/>
          <p:nvPr/>
        </p:nvSpPr>
        <p:spPr>
          <a:xfrm>
            <a:off y="1367821" x="1063971"/>
            <a:ext cy="5050122" cx="671645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05" name="Shape 105"/>
          <p:cNvSpPr txBox="1"/>
          <p:nvPr/>
        </p:nvSpPr>
        <p:spPr>
          <a:xfrm>
            <a:off y="245269" x="804050"/>
            <a:ext cy="858300" cx="7236300"/>
          </a:xfrm>
          <a:prstGeom prst="rect">
            <a:avLst/>
          </a:prstGeom>
          <a:noFill/>
        </p:spPr>
        <p:txBody>
          <a:bodyPr bIns="91425" rIns="91425" lIns="91425" tIns="91425" anchor="ctr" anchorCtr="0">
            <a:noAutofit/>
          </a:bodyPr>
          <a:lstStyle/>
          <a:p>
            <a:pPr algn="ctr">
              <a:buNone/>
            </a:pPr>
            <a:r>
              <a:rPr sz="3600" lang="en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Field Days/ Pasture Walks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ctr">
              <a:buNone/>
            </a:pPr>
            <a:r>
              <a:rPr sz="4800" lang="en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Burmese Community</a:t>
            </a:r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y="1600200" x="457200"/>
            <a:ext cy="23597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rgbClr val="980000"/>
              </a:buClr>
              <a:buSzPct val="138888"/>
              <a:buFont typeface="Arial"/>
              <a:buChar char="•"/>
            </a:pPr>
            <a:r>
              <a:rPr sz="3600" lang="en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Advocacy Groups</a:t>
            </a:r>
          </a:p>
          <a:p>
            <a:pPr rtl="0" lvl="0" indent="-419100" marL="457200">
              <a:buClr>
                <a:srgbClr val="980000"/>
              </a:buClr>
              <a:buSzPct val="138888"/>
              <a:buFont typeface="Arial"/>
              <a:buChar char="•"/>
            </a:pPr>
            <a:r>
              <a:rPr sz="3600" lang="en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Catholic Charities</a:t>
            </a:r>
          </a:p>
          <a:p>
            <a:pPr lvl="0" indent="-419100" marL="457200">
              <a:buClr>
                <a:srgbClr val="980000"/>
              </a:buClr>
              <a:buSzPct val="138888"/>
              <a:buFont typeface="Arial"/>
              <a:buChar char="•"/>
            </a:pPr>
            <a:r>
              <a:rPr sz="3600" lang="en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Personal Contacts</a:t>
            </a:r>
          </a:p>
        </p:txBody>
      </p:sp>
      <p:sp>
        <p:nvSpPr>
          <p:cNvPr id="112" name="Shape 112"/>
          <p:cNvSpPr/>
          <p:nvPr/>
        </p:nvSpPr>
        <p:spPr>
          <a:xfrm>
            <a:off y="3542357" x="3727665"/>
            <a:ext cy="3025417" cx="495913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ctr">
              <a:buNone/>
            </a:pPr>
            <a:r>
              <a:rPr sz="4800" lang="en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Fishing in our Waters</a:t>
            </a:r>
          </a:p>
        </p:txBody>
      </p:sp>
      <p:sp>
        <p:nvSpPr>
          <p:cNvPr id="118" name="Shape 118"/>
          <p:cNvSpPr/>
          <p:nvPr/>
        </p:nvSpPr>
        <p:spPr>
          <a:xfrm>
            <a:off y="1532040" x="261937"/>
            <a:ext cy="5240235" cx="86201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ctr">
              <a:buNone/>
            </a:pPr>
            <a:r>
              <a:rPr sz="4800" lang="en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Hispanic Communities</a:t>
            </a: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rgbClr val="980000"/>
              </a:buClr>
              <a:buSzPct val="138888"/>
              <a:buFont typeface="Arial"/>
              <a:buChar char="•"/>
            </a:pPr>
            <a:r>
              <a:rPr sz="3600" lang="en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Catholic Charities and Churches</a:t>
            </a:r>
          </a:p>
          <a:p>
            <a:pPr rtl="0" lvl="0" indent="-419100" marL="457200">
              <a:buClr>
                <a:srgbClr val="980000"/>
              </a:buClr>
              <a:buSzPct val="138888"/>
              <a:buFont typeface="Arial"/>
              <a:buChar char="•"/>
            </a:pPr>
            <a:r>
              <a:rPr sz="3600" lang="en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Employers</a:t>
            </a:r>
          </a:p>
          <a:p>
            <a:pPr rtl="0" lvl="0" indent="-419100" marL="457200">
              <a:buClr>
                <a:srgbClr val="980000"/>
              </a:buClr>
              <a:buSzPct val="138888"/>
              <a:buFont typeface="Arial"/>
              <a:buChar char="•"/>
            </a:pPr>
            <a:r>
              <a:rPr sz="3600" lang="en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Hispanic Chamber of Commerce</a:t>
            </a:r>
          </a:p>
          <a:p>
            <a:pPr rtl="0" lvl="0" indent="-419100" marL="457200">
              <a:buClr>
                <a:srgbClr val="980000"/>
              </a:buClr>
              <a:buSzPct val="138888"/>
              <a:buFont typeface="Arial"/>
              <a:buChar char="•"/>
            </a:pPr>
            <a:r>
              <a:rPr sz="3600" lang="en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Migrant Schools</a:t>
            </a:r>
          </a:p>
          <a:p>
            <a:pPr lvl="0" indent="-419100" marL="457200">
              <a:buClr>
                <a:srgbClr val="980000"/>
              </a:buClr>
              <a:buSzPct val="138888"/>
              <a:buFont typeface="Arial"/>
              <a:buChar char="•"/>
            </a:pPr>
            <a:r>
              <a:rPr sz="3600" lang="en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Advocacy Groups</a:t>
            </a:r>
          </a:p>
        </p:txBody>
      </p:sp>
      <p:sp>
        <p:nvSpPr>
          <p:cNvPr id="125" name="Shape 125"/>
          <p:cNvSpPr/>
          <p:nvPr/>
        </p:nvSpPr>
        <p:spPr>
          <a:xfrm>
            <a:off y="3715992" x="4866310"/>
            <a:ext cy="2725807" cx="364708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y="115147" x="457200"/>
            <a:ext cy="8555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sz="4800" lang="en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Fishing in our Waters</a:t>
            </a:r>
          </a:p>
        </p:txBody>
      </p:sp>
      <p:sp>
        <p:nvSpPr>
          <p:cNvPr id="131" name="Shape 131"/>
          <p:cNvSpPr/>
          <p:nvPr/>
        </p:nvSpPr>
        <p:spPr>
          <a:xfrm>
            <a:off y="893027" x="1484226"/>
            <a:ext cy="5814777" cx="570948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6" name="Shape 136"/>
          <p:cNvSpPr/>
          <p:nvPr/>
        </p:nvSpPr>
        <p:spPr>
          <a:xfrm>
            <a:off y="494607" x="4332746"/>
            <a:ext cy="5951182" cx="460459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37" name="Shape 137"/>
          <p:cNvSpPr txBox="1"/>
          <p:nvPr/>
        </p:nvSpPr>
        <p:spPr>
          <a:xfrm>
            <a:off y="412210" x="262175"/>
            <a:ext cy="5677800" cx="38702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algn="ctr" rtl="0" lvl="0">
              <a:buNone/>
            </a:pPr>
            <a:r>
              <a:rPr sz="4800" lang="en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Education Curriculums</a:t>
            </a:r>
          </a:p>
          <a:p>
            <a:r>
              <a:t/>
            </a:r>
          </a:p>
          <a:p>
            <a:pPr rtl="0" lvl="0" indent="-457200" marL="457200">
              <a:buClr>
                <a:srgbClr val="980000"/>
              </a:buClr>
              <a:buSzPct val="166666"/>
              <a:buFont typeface="Arial"/>
              <a:buChar char="•"/>
            </a:pPr>
            <a:r>
              <a:rPr sz="3600" lang="en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Project Wet</a:t>
            </a:r>
          </a:p>
          <a:p>
            <a:pPr rtl="0" lvl="0" indent="-457200" marL="457200">
              <a:buClr>
                <a:srgbClr val="980000"/>
              </a:buClr>
              <a:buSzPct val="166666"/>
              <a:buFont typeface="Arial"/>
              <a:buChar char="•"/>
            </a:pPr>
            <a:r>
              <a:rPr sz="3600" lang="en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Where My    River Runs</a:t>
            </a:r>
          </a:p>
          <a:p>
            <a:pPr lvl="0" indent="-457200" marL="457200">
              <a:buClr>
                <a:srgbClr val="980000"/>
              </a:buClr>
              <a:buSzPct val="166666"/>
              <a:buFont typeface="Arial"/>
              <a:buChar char="•"/>
            </a:pPr>
            <a:r>
              <a:rPr sz="3600" lang="en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Stormwater Activity Workbooks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y="274637" x="457200"/>
            <a:ext cy="7280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ctr">
              <a:buNone/>
            </a:pPr>
            <a:r>
              <a:rPr sz="4800" lang="en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Where My River Runs</a:t>
            </a:r>
          </a:p>
        </p:txBody>
      </p:sp>
      <p:sp>
        <p:nvSpPr>
          <p:cNvPr id="143" name="Shape 143"/>
          <p:cNvSpPr/>
          <p:nvPr/>
        </p:nvSpPr>
        <p:spPr>
          <a:xfrm>
            <a:off y="1073653" x="1621905"/>
            <a:ext cy="5584997" cx="590018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y="274637" x="416950"/>
            <a:ext cy="11430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ctr">
              <a:buNone/>
            </a:pPr>
            <a:r>
              <a:rPr sz="4800" lang="en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Conclusion</a:t>
            </a:r>
          </a:p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y="1600200" x="457200"/>
            <a:ext cy="1617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57200" marL="457200">
              <a:buClr>
                <a:srgbClr val="980000"/>
              </a:buClr>
              <a:buSzPct val="166666"/>
              <a:buFont typeface="Arial"/>
              <a:buChar char="•"/>
            </a:pPr>
            <a:r>
              <a:rPr sz="3600" lang="en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Amish Populations</a:t>
            </a:r>
          </a:p>
          <a:p>
            <a:pPr rtl="0" lvl="0" indent="-457200" marL="457200">
              <a:buClr>
                <a:srgbClr val="980000"/>
              </a:buClr>
              <a:buSzPct val="166666"/>
              <a:buFont typeface="Arial"/>
              <a:buChar char="•"/>
            </a:pPr>
            <a:r>
              <a:rPr sz="3600" lang="en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Hispanic Communities</a:t>
            </a:r>
          </a:p>
          <a:p>
            <a:pPr rtl="0" lvl="0" indent="-457200" marL="457200">
              <a:buClr>
                <a:srgbClr val="980000"/>
              </a:buClr>
              <a:buSzPct val="166666"/>
              <a:buFont typeface="Arial"/>
              <a:buChar char="•"/>
            </a:pPr>
            <a:r>
              <a:rPr sz="3600" lang="en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Burmese Population</a:t>
            </a:r>
          </a:p>
        </p:txBody>
      </p:sp>
      <p:sp>
        <p:nvSpPr>
          <p:cNvPr id="150" name="Shape 150"/>
          <p:cNvSpPr/>
          <p:nvPr/>
        </p:nvSpPr>
        <p:spPr>
          <a:xfrm>
            <a:off y="3400062" x="4306591"/>
            <a:ext cy="2720462" cx="417568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" name="Shape 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y="274637" x="457200"/>
            <a:ext cy="11391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ctr">
              <a:buNone/>
            </a:pPr>
            <a:r>
              <a:rPr sz="4800" lang="en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Steps To Take</a:t>
            </a:r>
            <a:r>
              <a:rPr b="0" sz="4800" lang="en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</a:p>
        </p:txBody>
      </p:sp>
      <p:sp>
        <p:nvSpPr>
          <p:cNvPr id="38" name="Shape 38"/>
          <p:cNvSpPr/>
          <p:nvPr/>
        </p:nvSpPr>
        <p:spPr>
          <a:xfrm>
            <a:off y="3362125" x="6215233"/>
            <a:ext cy="2862251" cx="218266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39" name="Shape 39"/>
          <p:cNvSpPr txBox="1"/>
          <p:nvPr/>
        </p:nvSpPr>
        <p:spPr>
          <a:xfrm>
            <a:off y="1885275" x="669400"/>
            <a:ext cy="656399" cx="56832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3600" lang="en">
                <a:solidFill>
                  <a:srgbClr val="980000"/>
                </a:solidFill>
              </a:rPr>
              <a:t> </a:t>
            </a:r>
            <a:r>
              <a:rPr sz="3600" lang="en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Identify the target</a:t>
            </a:r>
          </a:p>
          <a:p>
            <a:pPr rtl="0" lvl="0" indent="-317500" marL="457200">
              <a:buClr>
                <a:srgbClr val="000000"/>
              </a:buClr>
              <a:buSzPct val="64814"/>
              <a:buFont typeface="Arial"/>
              <a:buChar char="•"/>
            </a:pPr>
            <a:r>
              <a:rPr sz="3600" lang="en">
                <a:solidFill>
                  <a:srgbClr val="0C343D"/>
                </a:solidFill>
              </a:rPr>
              <a:t> </a:t>
            </a:r>
            <a:r>
              <a:rPr sz="3600" lang="en">
                <a:solidFill>
                  <a:srgbClr val="980000"/>
                </a:solidFill>
              </a:rPr>
              <a:t> </a:t>
            </a:r>
            <a:r>
              <a:rPr sz="3000" lang="en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Who is not being reached?</a:t>
            </a:r>
          </a:p>
          <a:p>
            <a:pPr rtl="0" lvl="0" indent="-317500" marL="457200">
              <a:buClr>
                <a:srgbClr val="000000"/>
              </a:buClr>
              <a:buSzPct val="77777"/>
              <a:buFont typeface="Arial"/>
              <a:buChar char="•"/>
            </a:pPr>
            <a:r>
              <a:rPr sz="3000" lang="en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   Why not?   </a:t>
            </a:r>
          </a:p>
          <a:p>
            <a:pPr rtl="0" lvl="0" indent="-317500" marL="457200">
              <a:buClr>
                <a:srgbClr val="000000"/>
              </a:buClr>
              <a:buSzPct val="77777"/>
              <a:buFont typeface="Arial"/>
              <a:buChar char="•"/>
            </a:pPr>
            <a:r>
              <a:rPr sz="3000" lang="en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   How can we make contact?</a:t>
            </a:r>
          </a:p>
          <a:p>
            <a:pPr rtl="0" lvl="0">
              <a:buNone/>
            </a:pPr>
            <a:r>
              <a:rPr sz="3000" lang="en">
                <a:solidFill>
                  <a:srgbClr val="0C343D"/>
                </a:solidFill>
              </a:rPr>
              <a:t>           </a:t>
            </a:r>
          </a:p>
          <a:p>
            <a:pPr rtl="0" lvl="0">
              <a:buNone/>
            </a:pPr>
            <a:r>
              <a:rPr sz="3000" lang="en">
                <a:solidFill>
                  <a:srgbClr val="0C343D"/>
                </a:solidFill>
              </a:rPr>
              <a:t>    </a:t>
            </a:r>
          </a:p>
          <a:p>
            <a:r>
              <a:t/>
            </a:r>
          </a:p>
        </p:txBody>
      </p:sp>
      <p:sp>
        <p:nvSpPr>
          <p:cNvPr id="40" name="Shape 40"/>
          <p:cNvSpPr txBox="1"/>
          <p:nvPr/>
        </p:nvSpPr>
        <p:spPr>
          <a:xfrm>
            <a:off y="3113800" x="1537800"/>
            <a:ext cy="448799" cx="24453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41" name="Shape 41"/>
          <p:cNvSpPr txBox="1"/>
          <p:nvPr/>
        </p:nvSpPr>
        <p:spPr>
          <a:xfrm>
            <a:off y="3362125" x="1940550"/>
            <a:ext cy="630299" cx="5262899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" name="Shape 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y="1942344" x="457200"/>
            <a:ext cy="4014000" cx="849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3600" lang="en"/>
              <a:t> </a:t>
            </a:r>
            <a:r>
              <a:rPr sz="3600" lang="en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Once the target audience is identified:</a:t>
            </a:r>
          </a:p>
          <a:p>
            <a:pPr rtl="0" lvl="0" indent="-419100" marL="457200">
              <a:buClr>
                <a:srgbClr val="980000"/>
              </a:buClr>
              <a:buSzPct val="166666"/>
              <a:buFont typeface="Arial"/>
              <a:buChar char="•"/>
            </a:pPr>
            <a:r>
              <a:rPr lang="en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What is the best way to reach this population?</a:t>
            </a:r>
          </a:p>
          <a:p>
            <a:pPr rtl="0" lvl="0" indent="-419100" marL="457200">
              <a:buClr>
                <a:srgbClr val="980000"/>
              </a:buClr>
              <a:buSzPct val="166666"/>
              <a:buFont typeface="Arial"/>
              <a:buChar char="•"/>
            </a:pPr>
            <a:r>
              <a:rPr sz="3000" lang="en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Who can help us?</a:t>
            </a:r>
          </a:p>
          <a:p>
            <a:pPr rtl="0" lvl="0" indent="-419100" marL="457200">
              <a:buClr>
                <a:srgbClr val="980000"/>
              </a:buClr>
              <a:buSzPct val="166666"/>
              <a:buFont typeface="Arial"/>
              <a:buChar char="•"/>
            </a:pPr>
            <a:r>
              <a:rPr sz="3000" lang="en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What information is needed?</a:t>
            </a:r>
          </a:p>
          <a:p>
            <a:pPr rtl="0" lvl="1" indent="-419100" marL="914400">
              <a:buClr>
                <a:srgbClr val="980000"/>
              </a:buClr>
              <a:buSzPct val="100000"/>
              <a:buFont typeface="Courier New"/>
              <a:buChar char="o"/>
            </a:pPr>
            <a:r>
              <a:rPr sz="3000" lang="en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Is there a language concern?</a:t>
            </a:r>
          </a:p>
          <a:p>
            <a:pPr rtl="0" lvl="1" indent="-419100" marL="914400">
              <a:buClr>
                <a:srgbClr val="980000"/>
              </a:buClr>
              <a:buSzPct val="100000"/>
              <a:buFont typeface="Courier New"/>
              <a:buChar char="o"/>
            </a:pPr>
            <a:r>
              <a:rPr sz="3000" lang="en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What education level are we dealing with?</a:t>
            </a:r>
          </a:p>
          <a:p>
            <a:pPr lvl="1" indent="-419100" marL="914400">
              <a:buClr>
                <a:srgbClr val="980000"/>
              </a:buClr>
              <a:buSzPct val="100000"/>
              <a:buFont typeface="Courier New"/>
              <a:buChar char="o"/>
            </a:pPr>
            <a:r>
              <a:rPr sz="3000" lang="en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What supplies or aids are needed?</a:t>
            </a:r>
          </a:p>
        </p:txBody>
      </p:sp>
      <p:sp>
        <p:nvSpPr>
          <p:cNvPr id="47" name="Shape 47"/>
          <p:cNvSpPr txBox="1"/>
          <p:nvPr/>
        </p:nvSpPr>
        <p:spPr>
          <a:xfrm>
            <a:off y="233105" x="590966"/>
            <a:ext cy="10245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buNone/>
            </a:pPr>
            <a:r>
              <a:rPr b="1" sz="4800" lang="en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Steps To Take</a:t>
            </a:r>
            <a:r>
              <a:rPr sz="4800" lang="en">
                <a:solidFill>
                  <a:srgbClr val="0C343D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" name="Shape 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ctr">
              <a:buNone/>
            </a:pPr>
            <a:r>
              <a:rPr sz="4800" lang="en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Potential Populations	</a:t>
            </a:r>
          </a:p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57200" marL="457200">
              <a:buClr>
                <a:srgbClr val="980000"/>
              </a:buClr>
              <a:buSzPct val="166666"/>
              <a:buFont typeface="Arial"/>
              <a:buChar char="•"/>
            </a:pPr>
            <a:r>
              <a:rPr sz="3600" lang="en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Amish Communities</a:t>
            </a:r>
          </a:p>
          <a:p>
            <a:pPr rtl="0" lvl="0" indent="-457200" marL="457200">
              <a:buClr>
                <a:srgbClr val="980000"/>
              </a:buClr>
              <a:buSzPct val="166666"/>
              <a:buFont typeface="Arial"/>
              <a:buChar char="•"/>
            </a:pPr>
            <a:r>
              <a:rPr sz="3600" lang="en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Burmese Populations</a:t>
            </a:r>
          </a:p>
          <a:p>
            <a:pPr rtl="0" lvl="0" indent="-457200" marL="457200">
              <a:buClr>
                <a:srgbClr val="980000"/>
              </a:buClr>
              <a:buSzPct val="166666"/>
              <a:buFont typeface="Arial"/>
              <a:buChar char="•"/>
            </a:pPr>
            <a:r>
              <a:rPr sz="3600" lang="en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Hispanic Communities</a:t>
            </a:r>
          </a:p>
          <a:p>
            <a:pPr rtl="0" lvl="0" indent="-457200" marL="457200">
              <a:buClr>
                <a:srgbClr val="980000"/>
              </a:buClr>
              <a:buSzPct val="166666"/>
              <a:buFont typeface="Arial"/>
              <a:buChar char="•"/>
            </a:pPr>
            <a:r>
              <a:rPr sz="3600" lang="en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Home Schoolers</a:t>
            </a:r>
          </a:p>
          <a:p>
            <a:pPr rtl="0" lvl="0" indent="-457200" marL="457200">
              <a:buClr>
                <a:srgbClr val="980000"/>
              </a:buClr>
              <a:buSzPct val="166666"/>
              <a:buFont typeface="Arial"/>
              <a:buChar char="•"/>
            </a:pPr>
            <a:r>
              <a:rPr sz="3600" lang="en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Inner City Populations</a:t>
            </a:r>
          </a:p>
          <a:p>
            <a:pPr rtl="0" lvl="0" indent="-457200" marL="457200">
              <a:buClr>
                <a:srgbClr val="980000"/>
              </a:buClr>
              <a:buSzPct val="166666"/>
              <a:buFont typeface="Arial"/>
              <a:buChar char="•"/>
            </a:pPr>
            <a:r>
              <a:rPr sz="3600" lang="en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Charter Schools</a:t>
            </a:r>
          </a:p>
          <a:p>
            <a:pPr rtl="0" lvl="0" indent="-457200" marL="457200">
              <a:buClr>
                <a:srgbClr val="980000"/>
              </a:buClr>
              <a:buSzPct val="166666"/>
              <a:buFont typeface="Arial"/>
              <a:buChar char="•"/>
            </a:pPr>
            <a:r>
              <a:rPr sz="3600" lang="en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Faith-based Schools</a:t>
            </a:r>
          </a:p>
          <a:p>
            <a:r>
              <a:t/>
            </a:r>
          </a:p>
          <a:p>
            <a:r>
              <a:t/>
            </a:r>
          </a:p>
        </p:txBody>
      </p:sp>
      <p:sp>
        <p:nvSpPr>
          <p:cNvPr id="54" name="Shape 54"/>
          <p:cNvSpPr/>
          <p:nvPr/>
        </p:nvSpPr>
        <p:spPr>
          <a:xfrm>
            <a:off y="1916839" x="6871067"/>
            <a:ext cy="2035936" cx="161907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" fill="hold" presetSubtype="8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presetID="2" fill="hold" presetSubtype="8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presetID="2" fill="hold" presetSubtype="8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presetID="2" fill="hold" presetSubtype="8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presetID="2" fill="hold" presetSubtype="8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0"/>
                            </p:stCondLst>
                            <p:childTnLst>
                              <p:par>
                                <p:cTn presetID="2" fill="hold" presetSubtype="8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0"/>
                            </p:stCondLst>
                            <p:childTnLst>
                              <p:par>
                                <p:cTn presetID="2" fill="hold" presetSubtype="8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0"/>
                            </p:stCondLst>
                            <p:childTnLst>
                              <p:par>
                                <p:cTn presetID="2" fill="hold" presetSubtype="8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0"/>
                            </p:stCondLst>
                            <p:childTnLst>
                              <p:par>
                                <p:cTn presetID="2" fill="hold" presetSubtype="8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y="573783" x="457200"/>
            <a:ext cy="755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sz="4400" lang="en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Narrowing it Down</a:t>
            </a:r>
          </a:p>
        </p:txBody>
      </p:sp>
      <p:sp>
        <p:nvSpPr>
          <p:cNvPr id="60" name="Shape 60"/>
          <p:cNvSpPr/>
          <p:nvPr/>
        </p:nvSpPr>
        <p:spPr>
          <a:xfrm>
            <a:off y="573783" x="6386707"/>
            <a:ext cy="1962792" cx="261941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61" name="Shape 61"/>
          <p:cNvSpPr/>
          <p:nvPr/>
        </p:nvSpPr>
        <p:spPr>
          <a:xfrm>
            <a:off y="2830802" x="7107450"/>
            <a:ext cy="2529536" cx="189867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62" name="Shape 62"/>
          <p:cNvSpPr/>
          <p:nvPr/>
        </p:nvSpPr>
        <p:spPr>
          <a:xfrm>
            <a:off y="4757333" x="5504525"/>
            <a:ext cy="1962792" cx="1521881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y="1600200" x="232575"/>
            <a:ext cy="4746899" cx="52514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57200" marL="457200">
              <a:buClr>
                <a:srgbClr val="980000"/>
              </a:buClr>
              <a:buSzPct val="166666"/>
              <a:buFont typeface="Arial"/>
              <a:buChar char="•"/>
            </a:pPr>
            <a:r>
              <a:rPr sz="3600" lang="en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Amish Communities</a:t>
            </a:r>
          </a:p>
          <a:p>
            <a:r>
              <a:t/>
            </a:r>
          </a:p>
          <a:p>
            <a:pPr rtl="0" lvl="0" indent="-457200" marL="457200">
              <a:buClr>
                <a:srgbClr val="980000"/>
              </a:buClr>
              <a:buSzPct val="166666"/>
              <a:buFont typeface="Arial"/>
              <a:buChar char="•"/>
            </a:pPr>
            <a:r>
              <a:rPr sz="3600" lang="en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Burmese Population in Ft. Wayne</a:t>
            </a:r>
          </a:p>
          <a:p>
            <a:r>
              <a:t/>
            </a:r>
          </a:p>
          <a:p>
            <a:pPr rtl="0" lvl="0" indent="-457200" marL="457200">
              <a:buClr>
                <a:srgbClr val="980000"/>
              </a:buClr>
              <a:buSzPct val="166666"/>
              <a:buFont typeface="Arial"/>
              <a:buChar char="•"/>
            </a:pPr>
            <a:r>
              <a:rPr sz="3600" lang="en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Hispanic Communities</a:t>
            </a:r>
          </a:p>
        </p:txBody>
      </p:sp>
      <p:sp>
        <p:nvSpPr>
          <p:cNvPr id="64" name="Shape 64"/>
          <p:cNvSpPr txBox="1"/>
          <p:nvPr/>
        </p:nvSpPr>
        <p:spPr>
          <a:xfrm>
            <a:off y="2761150" x="602775"/>
            <a:ext cy="1417200" cx="45111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/>
        </p:txBody>
      </p:sp>
      <p:sp>
        <p:nvSpPr>
          <p:cNvPr id="65" name="Shape 65"/>
          <p:cNvSpPr txBox="1"/>
          <p:nvPr/>
        </p:nvSpPr>
        <p:spPr>
          <a:xfrm>
            <a:off y="1600200" x="-4315850"/>
            <a:ext cy="1205400" cx="4870800"/>
          </a:xfrm>
          <a:prstGeom prst="rect">
            <a:avLst/>
          </a:prstGeom>
          <a:noFill/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" fill="hold" presetSubtype="8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7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00"/>
                            </p:stCondLst>
                            <p:childTnLst>
                              <p:par>
                                <p:cTn presetID="8" fill="hold" presetSubtype="0" presetClass="emph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2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900"/>
                            </p:stCondLst>
                            <p:childTnLst>
                              <p:par>
                                <p:cTn presetID="2" fill="hold" presetSubtype="8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400"/>
                            </p:stCondLst>
                            <p:childTnLst>
                              <p:par>
                                <p:cTn presetID="8" fill="hold" presetSubtype="0" presetClass="emph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4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800"/>
                            </p:stCondLst>
                            <p:childTnLst>
                              <p:par>
                                <p:cTn presetID="2" fill="hold" presetSubtype="8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7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0"/>
                            </p:stCondLst>
                            <p:childTnLst>
                              <p:par>
                                <p:cTn presetID="8" fill="hold" presetSubtype="0" presetClass="emph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ctr">
              <a:buNone/>
            </a:pPr>
            <a:r>
              <a:rPr sz="4800" lang="en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Amish Communities</a:t>
            </a:r>
          </a:p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y="1619300" x="495425"/>
            <a:ext cy="4059299" cx="6503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rgbClr val="980000"/>
              </a:buClr>
              <a:buSzPct val="138888"/>
              <a:buFont typeface="Arial"/>
              <a:buChar char="•"/>
            </a:pPr>
            <a:r>
              <a:rPr sz="3600" lang="en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Non-traditional farmers</a:t>
            </a:r>
          </a:p>
          <a:p>
            <a:pPr rtl="0" lvl="1" indent="-381000" marL="914400">
              <a:buClr>
                <a:srgbClr val="980000"/>
              </a:buClr>
              <a:buSzPct val="80000"/>
              <a:buFont typeface="Courier New"/>
              <a:buChar char="o"/>
            </a:pPr>
            <a:r>
              <a:rPr sz="3000" lang="en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Fewer connections with SWCD, NRCS, government programs</a:t>
            </a:r>
          </a:p>
          <a:p>
            <a:pPr rtl="0" lvl="0" indent="-419100" marL="457200">
              <a:buClr>
                <a:srgbClr val="980000"/>
              </a:buClr>
              <a:buSzPct val="138888"/>
              <a:buFont typeface="Arial"/>
              <a:buChar char="•"/>
            </a:pPr>
            <a:r>
              <a:rPr sz="3600" lang="en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Amish schools not connected to public school system</a:t>
            </a:r>
          </a:p>
          <a:p>
            <a:pPr rtl="0" lvl="0" indent="-419100" marL="457200">
              <a:buClr>
                <a:srgbClr val="980000"/>
              </a:buClr>
              <a:buSzPct val="138888"/>
              <a:buFont typeface="Arial"/>
              <a:buChar char="•"/>
            </a:pPr>
            <a:r>
              <a:rPr sz="3600" lang="en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Cultural and lifestyle differences</a:t>
            </a:r>
          </a:p>
        </p:txBody>
      </p:sp>
      <p:sp>
        <p:nvSpPr>
          <p:cNvPr id="72" name="Shape 72"/>
          <p:cNvSpPr/>
          <p:nvPr/>
        </p:nvSpPr>
        <p:spPr>
          <a:xfrm>
            <a:off y="3366233" x="6646548"/>
            <a:ext cy="3011890" cx="204025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y="320237" x="457200"/>
            <a:ext cy="8040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ctr">
              <a:buNone/>
            </a:pPr>
            <a:r>
              <a:rPr sz="4800" lang="en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Burmese Community</a:t>
            </a:r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y="1576563" x="457200"/>
            <a:ext cy="26136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rgbClr val="980000"/>
              </a:buClr>
              <a:buSzPct val="138888"/>
              <a:buFont typeface="Arial"/>
              <a:buChar char="•"/>
            </a:pPr>
            <a:r>
              <a:rPr sz="3600" lang="en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Language barrier</a:t>
            </a:r>
          </a:p>
          <a:p>
            <a:pPr rtl="0" lvl="0" indent="-419100" marL="457200">
              <a:buClr>
                <a:srgbClr val="980000"/>
              </a:buClr>
              <a:buSzPct val="138888"/>
              <a:buFont typeface="Arial"/>
              <a:buChar char="•"/>
            </a:pPr>
            <a:r>
              <a:rPr sz="3600" lang="en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Cultural differences</a:t>
            </a:r>
          </a:p>
          <a:p>
            <a:pPr rtl="0" lvl="0" indent="-419100" marL="457200">
              <a:buClr>
                <a:srgbClr val="980000"/>
              </a:buClr>
              <a:buSzPct val="138888"/>
              <a:buFont typeface="Arial"/>
              <a:buChar char="•"/>
            </a:pPr>
            <a:r>
              <a:rPr sz="3600" lang="en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Urban population</a:t>
            </a:r>
          </a:p>
          <a:p>
            <a:pPr rtl="0" lvl="1" indent="-381000" marL="914400">
              <a:buClr>
                <a:srgbClr val="980000"/>
              </a:buClr>
              <a:buSzPct val="80000"/>
              <a:buFont typeface="Courier New"/>
              <a:buChar char="o"/>
            </a:pPr>
            <a:r>
              <a:rPr sz="3000" lang="en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Not connected with </a:t>
            </a:r>
          </a:p>
          <a:p>
            <a:pPr lvl="0" indent="0" marL="457200">
              <a:buNone/>
            </a:pPr>
            <a:r>
              <a:rPr lang="en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    </a:t>
            </a:r>
            <a:r>
              <a:rPr sz="3000" lang="en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agricultural community</a:t>
            </a:r>
          </a:p>
        </p:txBody>
      </p:sp>
      <p:sp>
        <p:nvSpPr>
          <p:cNvPr id="79" name="Shape 79"/>
          <p:cNvSpPr/>
          <p:nvPr/>
        </p:nvSpPr>
        <p:spPr>
          <a:xfrm>
            <a:off y="2347493" x="5378677"/>
            <a:ext cy="4121631" cx="343512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y="160635" x="457200"/>
            <a:ext cy="1016099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ctr">
              <a:buNone/>
            </a:pPr>
            <a:r>
              <a:rPr sz="4800" lang="en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Hispanic Communities</a:t>
            </a:r>
          </a:p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3600" lang="en"/>
              <a:t>
</a:t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  <a:p>
            <a:r>
              <a:t/>
            </a:r>
          </a:p>
        </p:txBody>
      </p:sp>
      <p:sp>
        <p:nvSpPr>
          <p:cNvPr id="86" name="Shape 86"/>
          <p:cNvSpPr txBox="1"/>
          <p:nvPr/>
        </p:nvSpPr>
        <p:spPr>
          <a:xfrm>
            <a:off y="1558802" x="528300"/>
            <a:ext cy="2706000" cx="80874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 indent="-317500" marL="457200">
              <a:buClr>
                <a:srgbClr val="000000"/>
              </a:buClr>
              <a:buSzPct val="64814"/>
              <a:buFont typeface="Arial"/>
              <a:buChar char="•"/>
            </a:pPr>
            <a:r>
              <a:rPr sz="3600" lang="en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Language barriers</a:t>
            </a:r>
          </a:p>
          <a:p>
            <a:pPr rtl="0" lvl="0" indent="-317500" marL="457200">
              <a:buClr>
                <a:srgbClr val="000000"/>
              </a:buClr>
              <a:buSzPct val="64814"/>
              <a:buFont typeface="Arial"/>
              <a:buChar char="•"/>
            </a:pPr>
            <a:r>
              <a:rPr sz="3600" lang="en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Cultural differences</a:t>
            </a:r>
          </a:p>
          <a:p>
            <a:pPr rtl="0" lvl="0" indent="-317500" marL="457200">
              <a:buClr>
                <a:srgbClr val="000000"/>
              </a:buClr>
              <a:buSzPct val="64814"/>
              <a:buFont typeface="Arial"/>
              <a:buChar char="•"/>
            </a:pPr>
            <a:r>
              <a:rPr sz="3600" lang="en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Urban or migrant populations</a:t>
            </a:r>
          </a:p>
          <a:p>
            <a:pPr rtl="0" lvl="1" indent="-317500" marL="914400">
              <a:buClr>
                <a:srgbClr val="000000"/>
              </a:buClr>
              <a:buSzPct val="46666"/>
              <a:buFont typeface="Courier New"/>
              <a:buChar char="o"/>
            </a:pPr>
            <a:r>
              <a:rPr sz="3000" lang="en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Not connected with agricultural community</a:t>
            </a:r>
          </a:p>
        </p:txBody>
      </p:sp>
      <p:sp>
        <p:nvSpPr>
          <p:cNvPr id="87" name="Shape 87"/>
          <p:cNvSpPr/>
          <p:nvPr/>
        </p:nvSpPr>
        <p:spPr>
          <a:xfrm>
            <a:off y="3895752" x="4091900"/>
            <a:ext cy="2350392" cx="44010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ctr">
              <a:buNone/>
            </a:pPr>
            <a:r>
              <a:rPr sz="4800" lang="en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Amish Communities</a:t>
            </a:r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y="1600200" x="551505"/>
            <a:ext cy="4356000" cx="8135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rgbClr val="980000"/>
              </a:buClr>
              <a:buSzPct val="138888"/>
              <a:buFont typeface="Arial"/>
              <a:buChar char="•"/>
            </a:pPr>
            <a:r>
              <a:rPr sz="3600" lang="en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Look for other connections:</a:t>
            </a:r>
          </a:p>
          <a:p>
            <a:pPr rtl="0" lvl="1" indent="-381000" marL="914400">
              <a:buClr>
                <a:srgbClr val="980000"/>
              </a:buClr>
              <a:buSzPct val="80000"/>
              <a:buFont typeface="Courier New"/>
              <a:buChar char="o"/>
            </a:pPr>
            <a:r>
              <a:rPr sz="3000" lang="en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Bankers</a:t>
            </a:r>
          </a:p>
          <a:p>
            <a:pPr rtl="0" lvl="1" indent="-381000" marL="914400">
              <a:buClr>
                <a:srgbClr val="980000"/>
              </a:buClr>
              <a:buSzPct val="80000"/>
              <a:buFont typeface="Courier New"/>
              <a:buChar char="o"/>
            </a:pPr>
            <a:r>
              <a:rPr sz="3000" lang="en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Employers</a:t>
            </a:r>
          </a:p>
          <a:p>
            <a:pPr rtl="0" lvl="1" indent="-381000" marL="914400">
              <a:buClr>
                <a:srgbClr val="980000"/>
              </a:buClr>
              <a:buSzPct val="80000"/>
              <a:buFont typeface="Courier New"/>
              <a:buChar char="o"/>
            </a:pPr>
            <a:r>
              <a:rPr sz="3000" lang="en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Veterinarians</a:t>
            </a:r>
          </a:p>
          <a:p>
            <a:pPr rtl="0" lvl="0" indent="-419100" marL="457200">
              <a:buClr>
                <a:srgbClr val="980000"/>
              </a:buClr>
              <a:buSzPct val="138888"/>
              <a:buFont typeface="Arial"/>
              <a:buChar char="•"/>
            </a:pPr>
            <a:r>
              <a:rPr sz="3600" lang="en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Need approval by individual bishops</a:t>
            </a:r>
          </a:p>
          <a:p>
            <a:pPr rtl="0" lvl="0" indent="-419100" marL="457200">
              <a:buClr>
                <a:srgbClr val="980000"/>
              </a:buClr>
              <a:buSzPct val="138888"/>
              <a:buFont typeface="Arial"/>
              <a:buChar char="•"/>
            </a:pPr>
            <a:r>
              <a:rPr sz="3600" lang="en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Everyday contacts:</a:t>
            </a:r>
          </a:p>
          <a:p>
            <a:pPr rtl="0" lvl="1" indent="-381000" marL="914400">
              <a:buClr>
                <a:srgbClr val="980000"/>
              </a:buClr>
              <a:buSzPct val="80000"/>
              <a:buFont typeface="Courier New"/>
              <a:buChar char="o"/>
            </a:pPr>
            <a:r>
              <a:rPr sz="3000" lang="en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Farriers</a:t>
            </a:r>
          </a:p>
          <a:p>
            <a:pPr rtl="0" lvl="1" indent="-381000" marL="914400">
              <a:buClr>
                <a:srgbClr val="980000"/>
              </a:buClr>
              <a:buSzPct val="80000"/>
              <a:buFont typeface="Courier New"/>
              <a:buChar char="o"/>
            </a:pPr>
            <a:r>
              <a:rPr sz="3000" lang="en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Amish businesses</a:t>
            </a:r>
          </a:p>
          <a:p>
            <a:pPr rtl="0" lvl="1" indent="-381000" marL="914400">
              <a:buClr>
                <a:srgbClr val="980000"/>
              </a:buClr>
              <a:buSzPct val="80000"/>
              <a:buFont typeface="Courier New"/>
              <a:buChar char="o"/>
            </a:pPr>
            <a:r>
              <a:rPr sz="3000" lang="en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Contractors</a:t>
            </a:r>
          </a:p>
          <a:p>
            <a:pPr rtl="0" lvl="0">
              <a:buNone/>
            </a:pPr>
            <a:r>
              <a:rPr sz="3000" lang="en"/>
              <a:t>	</a:t>
            </a:r>
          </a:p>
          <a:p>
            <a:r>
              <a:t/>
            </a:r>
          </a:p>
          <a:p>
            <a:pPr>
              <a:buNone/>
            </a:pPr>
            <a:r>
              <a:rPr lang="en"/>
              <a:t>	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Custom 218">
      <a:dk1>
        <a:srgbClr val="000000"/>
      </a:dk1>
      <a:lt1>
        <a:srgbClr val="FFFFFF"/>
      </a:lt1>
      <a:dk2>
        <a:srgbClr val="5B595A"/>
      </a:dk2>
      <a:lt2>
        <a:srgbClr val="CFD4D4"/>
      </a:lt2>
      <a:accent1>
        <a:srgbClr val="CC0202"/>
      </a:accent1>
      <a:accent2>
        <a:srgbClr val="228AFF"/>
      </a:accent2>
      <a:accent3>
        <a:srgbClr val="FBC82F"/>
      </a:accent3>
      <a:accent4>
        <a:srgbClr val="253E91"/>
      </a:accent4>
      <a:accent5>
        <a:srgbClr val="F68D0C"/>
      </a:accent5>
      <a:accent6>
        <a:srgbClr val="257E12"/>
      </a:accent6>
      <a:hlink>
        <a:srgbClr val="144C72"/>
      </a:hlink>
      <a:folHlink>
        <a:srgbClr val="8C9D92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